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EDF"/>
    <a:srgbClr val="FFD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8852-EF47-443B-A849-F9C36D913DDD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0566-765D-4A19-AD85-FF785DC794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29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8852-EF47-443B-A849-F9C36D913DDD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0566-765D-4A19-AD85-FF785DC794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838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8852-EF47-443B-A849-F9C36D913DDD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0566-765D-4A19-AD85-FF785DC794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614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8852-EF47-443B-A849-F9C36D913DDD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0566-765D-4A19-AD85-FF785DC794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887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8852-EF47-443B-A849-F9C36D913DDD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0566-765D-4A19-AD85-FF785DC794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546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8852-EF47-443B-A849-F9C36D913DDD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0566-765D-4A19-AD85-FF785DC794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285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8852-EF47-443B-A849-F9C36D913DDD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0566-765D-4A19-AD85-FF785DC794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5274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8852-EF47-443B-A849-F9C36D913DDD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0566-765D-4A19-AD85-FF785DC794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119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8852-EF47-443B-A849-F9C36D913DDD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0566-765D-4A19-AD85-FF785DC794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408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8852-EF47-443B-A849-F9C36D913DDD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0566-765D-4A19-AD85-FF785DC794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756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8852-EF47-443B-A849-F9C36D913DDD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0566-765D-4A19-AD85-FF785DC794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154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D8852-EF47-443B-A849-F9C36D913DDD}" type="datetimeFigureOut">
              <a:rPr lang="pl-PL" smtClean="0"/>
              <a:t>09.02.2023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40566-765D-4A19-AD85-FF785DC794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854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18903" y="2677886"/>
            <a:ext cx="5760720" cy="3383279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004EDF"/>
                </a:solidFill>
              </a:rPr>
              <a:t>Dzień </a:t>
            </a:r>
          </a:p>
          <a:p>
            <a:r>
              <a:rPr lang="pl-PL" sz="2800" b="1" dirty="0" smtClean="0">
                <a:solidFill>
                  <a:srgbClr val="004EDF"/>
                </a:solidFill>
              </a:rPr>
              <a:t>Kolorowej </a:t>
            </a:r>
          </a:p>
          <a:p>
            <a:r>
              <a:rPr lang="pl-PL" sz="2800" b="1" dirty="0" smtClean="0">
                <a:solidFill>
                  <a:srgbClr val="004EDF"/>
                </a:solidFill>
              </a:rPr>
              <a:t>Skarpetki</a:t>
            </a:r>
          </a:p>
          <a:p>
            <a:r>
              <a:rPr lang="pl-PL" sz="2800" b="1" dirty="0" smtClean="0"/>
              <a:t>czyli</a:t>
            </a:r>
          </a:p>
          <a:p>
            <a:r>
              <a:rPr lang="pl-PL" sz="2800" b="1" dirty="0" smtClean="0">
                <a:solidFill>
                  <a:srgbClr val="FFDB00"/>
                </a:solidFill>
              </a:rPr>
              <a:t>Dzień Osób </a:t>
            </a:r>
          </a:p>
          <a:p>
            <a:r>
              <a:rPr lang="pl-PL" sz="2800" b="1" dirty="0" smtClean="0">
                <a:solidFill>
                  <a:srgbClr val="FFDB00"/>
                </a:solidFill>
              </a:rPr>
              <a:t>z Zespołem Downa</a:t>
            </a:r>
            <a:endParaRPr lang="pl-PL" sz="2800" b="1" dirty="0">
              <a:solidFill>
                <a:srgbClr val="FFD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0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584960" y="1912121"/>
            <a:ext cx="7023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i="0" u="none" strike="noStrike" dirty="0" smtClean="0">
                <a:solidFill>
                  <a:srgbClr val="000000"/>
                </a:solidFill>
                <a:effectLst/>
              </a:rPr>
              <a:t>6 zasad stworzonych przez organizację </a:t>
            </a:r>
          </a:p>
          <a:p>
            <a:r>
              <a:rPr lang="pl-PL" sz="2800" b="1" i="0" u="none" strike="noStrike" dirty="0" smtClean="0">
                <a:solidFill>
                  <a:srgbClr val="000000"/>
                </a:solidFill>
                <a:effectLst/>
              </a:rPr>
              <a:t>Down </a:t>
            </a:r>
            <a:r>
              <a:rPr lang="pl-PL" sz="2800" b="1" i="0" u="none" strike="noStrike" dirty="0" err="1" smtClean="0">
                <a:solidFill>
                  <a:srgbClr val="000000"/>
                </a:solidFill>
                <a:effectLst/>
              </a:rPr>
              <a:t>Syndrome</a:t>
            </a:r>
            <a:r>
              <a:rPr lang="pl-PL" sz="2800" b="1" i="0" u="none" strike="noStrike" dirty="0" smtClean="0">
                <a:solidFill>
                  <a:srgbClr val="000000"/>
                </a:solidFill>
                <a:effectLst/>
              </a:rPr>
              <a:t> International:</a:t>
            </a:r>
            <a:endParaRPr lang="pl-PL" sz="2800" b="1" dirty="0"/>
          </a:p>
        </p:txBody>
      </p:sp>
      <p:sp>
        <p:nvSpPr>
          <p:cNvPr id="7" name="Prostokąt 6"/>
          <p:cNvSpPr/>
          <p:nvPr/>
        </p:nvSpPr>
        <p:spPr>
          <a:xfrm>
            <a:off x="2434045" y="3087661"/>
            <a:ext cx="65401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4. Dzisiejsza medycyna wyróżnia specyficzne dla osób z zespołem Downa problemy ze zdrowiem, wszelkie informacje i badania na ten temat są ogólnodostępne.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265900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584960" y="1912121"/>
            <a:ext cx="7023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i="0" u="none" strike="noStrike" dirty="0" smtClean="0">
                <a:solidFill>
                  <a:srgbClr val="000000"/>
                </a:solidFill>
                <a:effectLst/>
              </a:rPr>
              <a:t>6 zasad stworzonych przez organizację </a:t>
            </a:r>
          </a:p>
          <a:p>
            <a:r>
              <a:rPr lang="pl-PL" sz="2800" b="1" i="0" u="none" strike="noStrike" dirty="0" smtClean="0">
                <a:solidFill>
                  <a:srgbClr val="000000"/>
                </a:solidFill>
                <a:effectLst/>
              </a:rPr>
              <a:t>Down </a:t>
            </a:r>
            <a:r>
              <a:rPr lang="pl-PL" sz="2800" b="1" i="0" u="none" strike="noStrike" dirty="0" err="1" smtClean="0">
                <a:solidFill>
                  <a:srgbClr val="000000"/>
                </a:solidFill>
                <a:effectLst/>
              </a:rPr>
              <a:t>Syndrome</a:t>
            </a:r>
            <a:r>
              <a:rPr lang="pl-PL" sz="2800" b="1" i="0" u="none" strike="noStrike" dirty="0" smtClean="0">
                <a:solidFill>
                  <a:srgbClr val="000000"/>
                </a:solidFill>
                <a:effectLst/>
              </a:rPr>
              <a:t> International:</a:t>
            </a:r>
            <a:endParaRPr lang="pl-PL" sz="2800" b="1" dirty="0"/>
          </a:p>
        </p:txBody>
      </p:sp>
      <p:sp>
        <p:nvSpPr>
          <p:cNvPr id="7" name="Prostokąt 6"/>
          <p:cNvSpPr/>
          <p:nvPr/>
        </p:nvSpPr>
        <p:spPr>
          <a:xfrm>
            <a:off x="2434045" y="3087661"/>
            <a:ext cx="65401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5. Lekarze, terapeuci i opiekunowie powinni zapoznać się z charakterystycznymi dla Zespołu Downa problemami zdrowotnymi.</a:t>
            </a:r>
            <a:endParaRPr lang="pl-PL" sz="7200" dirty="0"/>
          </a:p>
        </p:txBody>
      </p:sp>
    </p:spTree>
    <p:extLst>
      <p:ext uri="{BB962C8B-B14F-4D97-AF65-F5344CB8AC3E}">
        <p14:creationId xmlns:p14="http://schemas.microsoft.com/office/powerpoint/2010/main" val="105301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584960" y="1912121"/>
            <a:ext cx="7023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i="0" u="none" strike="noStrike" dirty="0" smtClean="0">
                <a:solidFill>
                  <a:srgbClr val="000000"/>
                </a:solidFill>
                <a:effectLst/>
              </a:rPr>
              <a:t>6 zasad stworzonych przez organizację </a:t>
            </a:r>
          </a:p>
          <a:p>
            <a:r>
              <a:rPr lang="pl-PL" sz="2800" b="1" i="0" u="none" strike="noStrike" dirty="0" smtClean="0">
                <a:solidFill>
                  <a:srgbClr val="000000"/>
                </a:solidFill>
                <a:effectLst/>
              </a:rPr>
              <a:t>Down </a:t>
            </a:r>
            <a:r>
              <a:rPr lang="pl-PL" sz="2800" b="1" i="0" u="none" strike="noStrike" dirty="0" err="1" smtClean="0">
                <a:solidFill>
                  <a:srgbClr val="000000"/>
                </a:solidFill>
                <a:effectLst/>
              </a:rPr>
              <a:t>Syndrome</a:t>
            </a:r>
            <a:r>
              <a:rPr lang="pl-PL" sz="2800" b="1" i="0" u="none" strike="noStrike" dirty="0" smtClean="0">
                <a:solidFill>
                  <a:srgbClr val="000000"/>
                </a:solidFill>
                <a:effectLst/>
              </a:rPr>
              <a:t> International:</a:t>
            </a:r>
            <a:endParaRPr lang="pl-PL" sz="2800" b="1" dirty="0"/>
          </a:p>
        </p:txBody>
      </p:sp>
      <p:sp>
        <p:nvSpPr>
          <p:cNvPr id="7" name="Prostokąt 6"/>
          <p:cNvSpPr/>
          <p:nvPr/>
        </p:nvSpPr>
        <p:spPr>
          <a:xfrm>
            <a:off x="1963782" y="2866228"/>
            <a:ext cx="75198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6. Pracownicy służby zdrowia nie powinni dyskryminować osób z Zespołem Downa poprzez:</a:t>
            </a:r>
          </a:p>
          <a:p>
            <a:r>
              <a:rPr lang="pl-PL" sz="2800" dirty="0"/>
              <a:t>- odmawianie udzielania im pomocy lekarskiej,</a:t>
            </a:r>
          </a:p>
          <a:p>
            <a:r>
              <a:rPr lang="pl-PL" sz="2800" dirty="0"/>
              <a:t>- tłumaczenie problemów zdrowotnych samym faktem posiadania przez pacjenta zespołu Downa,</a:t>
            </a:r>
          </a:p>
          <a:p>
            <a:r>
              <a:rPr lang="pl-PL" sz="2800" dirty="0"/>
              <a:t>- branie pod uwagę tylko chorób charakterystycznych dla osób z Zespołem Downa.</a:t>
            </a:r>
          </a:p>
        </p:txBody>
      </p:sp>
    </p:spTree>
    <p:extLst>
      <p:ext uri="{BB962C8B-B14F-4D97-AF65-F5344CB8AC3E}">
        <p14:creationId xmlns:p14="http://schemas.microsoft.com/office/powerpoint/2010/main" val="99403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515291" y="1398300"/>
            <a:ext cx="5630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i="0" u="none" strike="noStrike" dirty="0" smtClean="0">
                <a:solidFill>
                  <a:srgbClr val="000000"/>
                </a:solidFill>
                <a:effectLst/>
              </a:rPr>
              <a:t>ABY WŁĄCZYĆ SIĘ W OBCHODY:</a:t>
            </a:r>
            <a:endParaRPr lang="pl-PL" sz="3200" b="1" dirty="0"/>
          </a:p>
        </p:txBody>
      </p:sp>
      <p:sp>
        <p:nvSpPr>
          <p:cNvPr id="6" name="Prostokąt 5"/>
          <p:cNvSpPr/>
          <p:nvPr/>
        </p:nvSpPr>
        <p:spPr>
          <a:xfrm>
            <a:off x="1515291" y="1983075"/>
            <a:ext cx="73413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400" b="0" i="0" u="none" strike="noStrike" dirty="0" smtClean="0">
                <a:solidFill>
                  <a:srgbClr val="000000"/>
                </a:solidFill>
                <a:effectLst/>
              </a:rPr>
              <a:t> W ten wyjątkowy dzień zachęcamy wszystkich</a:t>
            </a:r>
          </a:p>
          <a:p>
            <a:r>
              <a:rPr lang="pl-PL" sz="2400" b="0" i="0" u="none" strike="noStrike" dirty="0" smtClean="0">
                <a:solidFill>
                  <a:srgbClr val="000000"/>
                </a:solidFill>
                <a:effectLst/>
              </a:rPr>
              <a:t>do założenia skarpetek –w różnych, wesołych kolorach. Skarpetki mogą być kolorowe i "nie do pary".</a:t>
            </a:r>
            <a:endParaRPr lang="pl-PL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sz="2400" b="0" i="0" u="none" strike="noStrike" dirty="0" smtClean="0">
                <a:solidFill>
                  <a:srgbClr val="000000"/>
                </a:solidFill>
                <a:effectLst/>
              </a:rPr>
              <a:t> Możesz też założyć kolorowe ubrania. Kolory przewodnie Światowego Dnia Zespołu Downa to granatowy </a:t>
            </a:r>
          </a:p>
          <a:p>
            <a:r>
              <a:rPr lang="pl-PL" sz="2400" b="0" i="0" u="none" strike="noStrike" dirty="0" smtClean="0">
                <a:solidFill>
                  <a:srgbClr val="000000"/>
                </a:solidFill>
                <a:effectLst/>
              </a:rPr>
              <a:t>i czerwony. Im dziwniej, tym lepiej, bo wyglądając nieco odmiennie wysyłamy sygnał, że akceptujemy odmienność osób z zespołem Downa. </a:t>
            </a:r>
            <a:endParaRPr lang="pl-PL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sz="2400" b="0" i="0" u="none" strike="noStrike" dirty="0" smtClean="0">
                <a:solidFill>
                  <a:srgbClr val="000000"/>
                </a:solidFill>
                <a:effectLst/>
              </a:rPr>
              <a:t> Idąc o krok dalej zróbcie zdjęcie i udostępnijcie je w sieci społecznościowej #</a:t>
            </a:r>
            <a:r>
              <a:rPr lang="pl-PL" sz="2400" b="0" i="0" u="none" strike="noStrike" dirty="0" err="1" smtClean="0">
                <a:solidFill>
                  <a:srgbClr val="000000"/>
                </a:solidFill>
                <a:effectLst/>
              </a:rPr>
              <a:t>SkarpetkoweWyzwanie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673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295993" y="1302405"/>
            <a:ext cx="3950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i="0" u="none" strike="noStrike" dirty="0" smtClean="0">
                <a:solidFill>
                  <a:srgbClr val="000000"/>
                </a:solidFill>
                <a:effectLst/>
              </a:rPr>
              <a:t>Czym jest Zespół Downa?</a:t>
            </a:r>
            <a:endParaRPr lang="pl-PL" sz="2800" b="1" dirty="0"/>
          </a:p>
        </p:txBody>
      </p:sp>
      <p:sp>
        <p:nvSpPr>
          <p:cNvPr id="6" name="Prostokąt 5"/>
          <p:cNvSpPr/>
          <p:nvPr/>
        </p:nvSpPr>
        <p:spPr>
          <a:xfrm>
            <a:off x="1872342" y="2326322"/>
            <a:ext cx="70757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0" i="0" u="none" strike="noStrike" dirty="0" smtClean="0">
                <a:solidFill>
                  <a:srgbClr val="000000"/>
                </a:solidFill>
                <a:effectLst/>
                <a:latin typeface="YALBs4liG7k 0"/>
              </a:rPr>
              <a:t>Zespół Downa jest odmiennością biologiczną człowieka, którego natura wyposażyła</a:t>
            </a:r>
            <a:endParaRPr lang="pl-PL" sz="2400" dirty="0" smtClean="0">
              <a:solidFill>
                <a:srgbClr val="000000"/>
              </a:solidFill>
              <a:effectLst/>
              <a:latin typeface="YALBs4liG7k 0"/>
            </a:endParaRPr>
          </a:p>
          <a:p>
            <a:r>
              <a:rPr lang="pl-PL" sz="2400" b="0" i="0" u="none" strike="noStrike" dirty="0" smtClean="0">
                <a:solidFill>
                  <a:srgbClr val="000000"/>
                </a:solidFill>
                <a:effectLst/>
                <a:latin typeface="YALBs4liG7k 0"/>
              </a:rPr>
              <a:t>w dodatkową informację genetyczną zawartą</a:t>
            </a:r>
            <a:endParaRPr lang="pl-PL" sz="2400" dirty="0" smtClean="0">
              <a:solidFill>
                <a:srgbClr val="000000"/>
              </a:solidFill>
              <a:effectLst/>
              <a:latin typeface="YALBs4liG7k 0"/>
            </a:endParaRPr>
          </a:p>
          <a:p>
            <a:r>
              <a:rPr lang="pl-PL" sz="2400" b="0" i="0" u="none" strike="noStrike" dirty="0" smtClean="0">
                <a:solidFill>
                  <a:srgbClr val="000000"/>
                </a:solidFill>
                <a:effectLst/>
                <a:latin typeface="YALBs4liG7k 0"/>
              </a:rPr>
              <a:t>w chromosomie 21. To ona właśnie modyfikuje rozwój i kształtuje cechy wyróżniające daną osobę pośród innych ludzi, w efekcie dochodzi do zmian tempa rozwoju tej osoby. </a:t>
            </a:r>
            <a:endParaRPr lang="pl-PL" sz="2400" dirty="0">
              <a:solidFill>
                <a:srgbClr val="000000"/>
              </a:solidFill>
              <a:effectLst/>
              <a:latin typeface="YALBs4liG7k 0"/>
            </a:endParaRPr>
          </a:p>
        </p:txBody>
      </p:sp>
    </p:spTree>
    <p:extLst>
      <p:ext uri="{BB962C8B-B14F-4D97-AF65-F5344CB8AC3E}">
        <p14:creationId xmlns:p14="http://schemas.microsoft.com/office/powerpoint/2010/main" val="235093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820092" y="169068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b="1" i="0" u="none" strike="noStrike" dirty="0" smtClean="0">
                <a:solidFill>
                  <a:srgbClr val="000000"/>
                </a:solidFill>
                <a:effectLst/>
              </a:rPr>
              <a:t>Zaburzenia, które najdotkliwiej odczuwają osoby z Zespołem Downa to:</a:t>
            </a:r>
            <a:endParaRPr lang="pl-PL" sz="2800" b="1" dirty="0"/>
          </a:p>
        </p:txBody>
      </p:sp>
      <p:sp>
        <p:nvSpPr>
          <p:cNvPr id="7" name="Prostokąt 6"/>
          <p:cNvSpPr/>
          <p:nvPr/>
        </p:nvSpPr>
        <p:spPr>
          <a:xfrm>
            <a:off x="2926275" y="3320236"/>
            <a:ext cx="5930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Osłabienie procesu zapamiętywania oraz zaburzenie mowy.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33872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301266" y="1502459"/>
            <a:ext cx="4376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0" i="0" u="none" strike="noStrike" dirty="0" smtClean="0">
                <a:solidFill>
                  <a:srgbClr val="000000"/>
                </a:solidFill>
                <a:effectLst/>
              </a:rPr>
              <a:t>Skąd pochodzi nazwa?</a:t>
            </a:r>
            <a:endParaRPr lang="pl-PL" sz="3600" dirty="0"/>
          </a:p>
        </p:txBody>
      </p:sp>
      <p:sp>
        <p:nvSpPr>
          <p:cNvPr id="6" name="Prostokąt 5"/>
          <p:cNvSpPr/>
          <p:nvPr/>
        </p:nvSpPr>
        <p:spPr>
          <a:xfrm>
            <a:off x="2484146" y="2497087"/>
            <a:ext cx="66206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0" i="0" u="none" strike="noStrike" dirty="0" smtClean="0">
                <a:solidFill>
                  <a:srgbClr val="000000"/>
                </a:solidFill>
                <a:effectLst/>
                <a:latin typeface="YALBs4liG7k 0"/>
              </a:rPr>
              <a:t>Nazwa tej wady genetycznej pochodzi od nazwiska angielskiego lekarza Johna Langdona Downa, który w 1866 r. pierwszy opisał podobieństwo grupy osób z odmiennym rozwojem, które nie były ze sobą spokrewnione.</a:t>
            </a:r>
            <a:endParaRPr lang="pl-PL" sz="2400" dirty="0">
              <a:solidFill>
                <a:srgbClr val="000000"/>
              </a:solidFill>
              <a:effectLst/>
              <a:latin typeface="YALBs4liG7k 0"/>
            </a:endParaRPr>
          </a:p>
        </p:txBody>
      </p:sp>
    </p:spTree>
    <p:extLst>
      <p:ext uri="{BB962C8B-B14F-4D97-AF65-F5344CB8AC3E}">
        <p14:creationId xmlns:p14="http://schemas.microsoft.com/office/powerpoint/2010/main" val="366724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09801" y="1697536"/>
            <a:ext cx="2780211" cy="823595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Dlaczego</a:t>
            </a:r>
            <a:br>
              <a:rPr lang="pl-PL" b="1" dirty="0" smtClean="0"/>
            </a:br>
            <a:r>
              <a:rPr lang="pl-PL" b="1" dirty="0" smtClean="0"/>
              <a:t>„Dzień </a:t>
            </a:r>
            <a:br>
              <a:rPr lang="pl-PL" b="1" dirty="0" smtClean="0"/>
            </a:br>
            <a:r>
              <a:rPr lang="pl-PL" b="1" dirty="0" smtClean="0"/>
              <a:t>Kolorowej </a:t>
            </a:r>
            <a:br>
              <a:rPr lang="pl-PL" b="1" dirty="0" smtClean="0"/>
            </a:br>
            <a:r>
              <a:rPr lang="pl-PL" b="1" dirty="0" smtClean="0"/>
              <a:t>Skarpetki?”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2209801" y="3246119"/>
            <a:ext cx="5849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Stowarzyszenie „Bardziej Kochani”, które wspiera osoby z Zespołem Downa zachęca wszystkich was do udziału w akcji poprzez założenie tego dnia kolorowych skarpetek „nie do pary”. W ten sposób okażecie radość, tolerancję oraz solidarność z osobami z Zespołem Downa.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71377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165565" y="2055813"/>
            <a:ext cx="58608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smtClean="0"/>
              <a:t>Akcja ma na celu zachęcenie ludzi do rozmów na temat różnorodności, wyjątkowości, integracji </a:t>
            </a:r>
          </a:p>
          <a:p>
            <a:r>
              <a:rPr lang="pl-PL" sz="4000" dirty="0" smtClean="0"/>
              <a:t>i akceptacji.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3184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533797" y="1519125"/>
            <a:ext cx="801515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Data jest symboliczna. </a:t>
            </a:r>
          </a:p>
          <a:p>
            <a:r>
              <a:rPr lang="pl-PL" sz="2400" dirty="0" smtClean="0"/>
              <a:t>Dzień Osób z Zespołem Downa przypada </a:t>
            </a:r>
          </a:p>
          <a:p>
            <a:r>
              <a:rPr lang="pl-PL" sz="2400" dirty="0" smtClean="0"/>
              <a:t>na 21. dzień 3. miesiąca w roku </a:t>
            </a:r>
          </a:p>
          <a:p>
            <a:r>
              <a:rPr lang="pl-PL" sz="2400" dirty="0" smtClean="0"/>
              <a:t>ponieważ to właśnie dodatkowy, trzeci chromosom w 21. parze składających się z łańcuchów DNA chromosomów w ludzkich komórkach powoduje występowanie tej wady genetycznej</a:t>
            </a:r>
            <a:r>
              <a:rPr lang="pl-PL" sz="2000" dirty="0" smtClean="0"/>
              <a:t>.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1637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476102" y="1763425"/>
            <a:ext cx="6897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Jaka jest inna nazwa tego zaburzenia?</a:t>
            </a:r>
            <a:endParaRPr lang="pl-PL" sz="3200" dirty="0"/>
          </a:p>
        </p:txBody>
      </p:sp>
      <p:sp>
        <p:nvSpPr>
          <p:cNvPr id="6" name="Prostokąt 5"/>
          <p:cNvSpPr/>
          <p:nvPr/>
        </p:nvSpPr>
        <p:spPr>
          <a:xfrm>
            <a:off x="2586446" y="3160758"/>
            <a:ext cx="7942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600" dirty="0" err="1" smtClean="0"/>
              <a:t>Trisomia</a:t>
            </a:r>
            <a:r>
              <a:rPr lang="pl-PL" sz="9600" dirty="0" smtClean="0"/>
              <a:t> 21</a:t>
            </a:r>
            <a:endParaRPr lang="pl-PL" sz="9600" dirty="0"/>
          </a:p>
        </p:txBody>
      </p:sp>
    </p:spTree>
    <p:extLst>
      <p:ext uri="{BB962C8B-B14F-4D97-AF65-F5344CB8AC3E}">
        <p14:creationId xmlns:p14="http://schemas.microsoft.com/office/powerpoint/2010/main" val="147457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0"/>
            <a:ext cx="12192000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157774" y="1027906"/>
            <a:ext cx="43083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0" i="0" u="none" strike="noStrik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Jaki jest cel Światowego Dnia Zespołu Downa?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040208" y="2055813"/>
            <a:ext cx="73911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0" i="0" u="none" strike="noStrike" dirty="0" smtClean="0">
                <a:solidFill>
                  <a:srgbClr val="000000"/>
                </a:solidFill>
                <a:effectLst/>
                <a:latin typeface="YALBs4liG7k 0"/>
              </a:rPr>
              <a:t>Światowy Dzień Zespołu Downa został ustanowiony w 2005 roku z inicjatywy Stowarzyszenia Down </a:t>
            </a:r>
            <a:r>
              <a:rPr lang="pl-PL" sz="2400" b="0" i="0" u="none" strike="noStrike" dirty="0" err="1" smtClean="0">
                <a:solidFill>
                  <a:srgbClr val="000000"/>
                </a:solidFill>
                <a:effectLst/>
                <a:latin typeface="YALBs4liG7k 0"/>
              </a:rPr>
              <a:t>Syndrome</a:t>
            </a:r>
            <a:r>
              <a:rPr lang="pl-PL" sz="2400" b="0" i="0" u="none" strike="noStrike" dirty="0" smtClean="0">
                <a:solidFill>
                  <a:srgbClr val="000000"/>
                </a:solidFill>
                <a:effectLst/>
                <a:latin typeface="YALBs4liG7k 0"/>
              </a:rPr>
              <a:t> International (DSI).</a:t>
            </a:r>
            <a:endParaRPr lang="pl-PL" sz="2400" dirty="0" smtClean="0">
              <a:solidFill>
                <a:srgbClr val="000000"/>
              </a:solidFill>
              <a:effectLst/>
              <a:latin typeface="YALBs4liG7k 0"/>
            </a:endParaRPr>
          </a:p>
          <a:p>
            <a:r>
              <a:rPr lang="pl-PL" sz="2400" b="0" i="0" u="none" strike="noStrike" dirty="0" smtClean="0">
                <a:solidFill>
                  <a:srgbClr val="000000"/>
                </a:solidFill>
                <a:effectLst/>
                <a:latin typeface="YALBs4liG7k 0"/>
              </a:rPr>
              <a:t>Celem tego święta jest budowanie świadomości na temat tego, czym jest Zespół Downa, </a:t>
            </a:r>
          </a:p>
          <a:p>
            <a:r>
              <a:rPr lang="pl-PL" sz="2400" b="0" i="0" u="none" strike="noStrike" dirty="0" smtClean="0">
                <a:solidFill>
                  <a:srgbClr val="000000"/>
                </a:solidFill>
                <a:effectLst/>
                <a:latin typeface="YALBs4liG7k 0"/>
              </a:rPr>
              <a:t>a także </a:t>
            </a:r>
            <a:r>
              <a:rPr lang="pl-PL" sz="2400" b="1" i="0" u="none" strike="noStrike" dirty="0" smtClean="0">
                <a:solidFill>
                  <a:srgbClr val="000000"/>
                </a:solidFill>
                <a:effectLst/>
                <a:latin typeface="YALBs4liG7k 0"/>
              </a:rPr>
              <a:t>tolerancji</a:t>
            </a:r>
            <a:r>
              <a:rPr lang="pl-PL" sz="2400" b="0" i="0" u="none" strike="noStrike" dirty="0" smtClean="0">
                <a:solidFill>
                  <a:srgbClr val="000000"/>
                </a:solidFill>
                <a:effectLst/>
                <a:latin typeface="YALBs4liG7k 0"/>
              </a:rPr>
              <a:t> i </a:t>
            </a:r>
            <a:r>
              <a:rPr lang="pl-PL" sz="2400" b="1" i="0" u="none" strike="noStrike" dirty="0" smtClean="0">
                <a:solidFill>
                  <a:srgbClr val="000000"/>
                </a:solidFill>
                <a:effectLst/>
                <a:latin typeface="YALBs4liG7k 0"/>
              </a:rPr>
              <a:t>wrażliwości</a:t>
            </a:r>
            <a:r>
              <a:rPr lang="pl-PL" sz="2400" b="0" i="0" u="none" strike="noStrike" dirty="0" smtClean="0">
                <a:solidFill>
                  <a:srgbClr val="000000"/>
                </a:solidFill>
                <a:effectLst/>
                <a:latin typeface="YALBs4liG7k 0"/>
              </a:rPr>
              <a:t> na potrzeby osób nim dotkniętych. </a:t>
            </a:r>
            <a:endParaRPr lang="pl-PL" sz="2400" dirty="0">
              <a:solidFill>
                <a:srgbClr val="000000"/>
              </a:solidFill>
              <a:effectLst/>
              <a:latin typeface="YALBs4liG7k 0"/>
            </a:endParaRPr>
          </a:p>
        </p:txBody>
      </p:sp>
    </p:spTree>
    <p:extLst>
      <p:ext uri="{BB962C8B-B14F-4D97-AF65-F5344CB8AC3E}">
        <p14:creationId xmlns:p14="http://schemas.microsoft.com/office/powerpoint/2010/main" val="184187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584960" y="1912121"/>
            <a:ext cx="7023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i="0" u="none" strike="noStrike" dirty="0" smtClean="0">
                <a:solidFill>
                  <a:srgbClr val="000000"/>
                </a:solidFill>
                <a:effectLst/>
              </a:rPr>
              <a:t>6 zasad stworzonych przez organizację </a:t>
            </a:r>
          </a:p>
          <a:p>
            <a:r>
              <a:rPr lang="pl-PL" sz="2800" b="1" i="0" u="none" strike="noStrike" dirty="0" smtClean="0">
                <a:solidFill>
                  <a:srgbClr val="000000"/>
                </a:solidFill>
                <a:effectLst/>
              </a:rPr>
              <a:t>Down </a:t>
            </a:r>
            <a:r>
              <a:rPr lang="pl-PL" sz="2800" b="1" i="0" u="none" strike="noStrike" dirty="0" err="1" smtClean="0">
                <a:solidFill>
                  <a:srgbClr val="000000"/>
                </a:solidFill>
                <a:effectLst/>
              </a:rPr>
              <a:t>Syndrome</a:t>
            </a:r>
            <a:r>
              <a:rPr lang="pl-PL" sz="2800" b="1" i="0" u="none" strike="noStrike" dirty="0" smtClean="0">
                <a:solidFill>
                  <a:srgbClr val="000000"/>
                </a:solidFill>
                <a:effectLst/>
              </a:rPr>
              <a:t> International:</a:t>
            </a:r>
            <a:endParaRPr lang="pl-PL" sz="2800" b="1" dirty="0"/>
          </a:p>
        </p:txBody>
      </p:sp>
      <p:sp>
        <p:nvSpPr>
          <p:cNvPr id="7" name="Prostokąt 6"/>
          <p:cNvSpPr/>
          <p:nvPr/>
        </p:nvSpPr>
        <p:spPr>
          <a:xfrm>
            <a:off x="2420982" y="3430953"/>
            <a:ext cx="6540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0" i="0" u="none" strike="noStrike" dirty="0" smtClean="0">
                <a:solidFill>
                  <a:srgbClr val="000000"/>
                </a:solidFill>
                <a:effectLst/>
                <a:latin typeface="YALBs4liG7k 0"/>
              </a:rPr>
              <a:t>1. To, że dana osoba ma zespół Downa </a:t>
            </a:r>
            <a:endParaRPr lang="pl-PL" sz="2800" dirty="0" smtClean="0">
              <a:solidFill>
                <a:srgbClr val="000000"/>
              </a:solidFill>
              <a:effectLst/>
              <a:latin typeface="YALBs4liG7k 0"/>
            </a:endParaRPr>
          </a:p>
          <a:p>
            <a:r>
              <a:rPr lang="pl-PL" sz="2800" b="0" i="0" u="none" strike="noStrike" dirty="0" smtClean="0">
                <a:solidFill>
                  <a:srgbClr val="000000"/>
                </a:solidFill>
                <a:effectLst/>
                <a:latin typeface="YALBs4liG7k 0"/>
              </a:rPr>
              <a:t>nie sprawia, że osoba jest niezdrowa.</a:t>
            </a:r>
            <a:endParaRPr lang="pl-PL" sz="2800" dirty="0">
              <a:solidFill>
                <a:srgbClr val="000000"/>
              </a:solidFill>
              <a:effectLst/>
              <a:latin typeface="YALBs4liG7k 0"/>
            </a:endParaRPr>
          </a:p>
        </p:txBody>
      </p:sp>
    </p:spTree>
    <p:extLst>
      <p:ext uri="{BB962C8B-B14F-4D97-AF65-F5344CB8AC3E}">
        <p14:creationId xmlns:p14="http://schemas.microsoft.com/office/powerpoint/2010/main" val="319193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584960" y="1912121"/>
            <a:ext cx="7023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i="0" u="none" strike="noStrike" dirty="0" smtClean="0">
                <a:solidFill>
                  <a:srgbClr val="000000"/>
                </a:solidFill>
                <a:effectLst/>
              </a:rPr>
              <a:t>6 zasad stworzonych przez organizację </a:t>
            </a:r>
          </a:p>
          <a:p>
            <a:r>
              <a:rPr lang="pl-PL" sz="2800" b="1" i="0" u="none" strike="noStrike" dirty="0" smtClean="0">
                <a:solidFill>
                  <a:srgbClr val="000000"/>
                </a:solidFill>
                <a:effectLst/>
              </a:rPr>
              <a:t>Down </a:t>
            </a:r>
            <a:r>
              <a:rPr lang="pl-PL" sz="2800" b="1" i="0" u="none" strike="noStrike" dirty="0" err="1" smtClean="0">
                <a:solidFill>
                  <a:srgbClr val="000000"/>
                </a:solidFill>
                <a:effectLst/>
              </a:rPr>
              <a:t>Syndrome</a:t>
            </a:r>
            <a:r>
              <a:rPr lang="pl-PL" sz="2800" b="1" i="0" u="none" strike="noStrike" dirty="0" smtClean="0">
                <a:solidFill>
                  <a:srgbClr val="000000"/>
                </a:solidFill>
                <a:effectLst/>
              </a:rPr>
              <a:t> International:</a:t>
            </a:r>
            <a:endParaRPr lang="pl-PL" sz="2800" b="1" dirty="0"/>
          </a:p>
        </p:txBody>
      </p:sp>
      <p:sp>
        <p:nvSpPr>
          <p:cNvPr id="7" name="Prostokąt 6"/>
          <p:cNvSpPr/>
          <p:nvPr/>
        </p:nvSpPr>
        <p:spPr>
          <a:xfrm>
            <a:off x="2420982" y="3430953"/>
            <a:ext cx="6540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2. Zespół Downa to wada genetyczna, </a:t>
            </a:r>
          </a:p>
          <a:p>
            <a:r>
              <a:rPr lang="pl-PL" sz="2800" dirty="0"/>
              <a:t>a nie choroba.</a:t>
            </a:r>
          </a:p>
        </p:txBody>
      </p:sp>
    </p:spTree>
    <p:extLst>
      <p:ext uri="{BB962C8B-B14F-4D97-AF65-F5344CB8AC3E}">
        <p14:creationId xmlns:p14="http://schemas.microsoft.com/office/powerpoint/2010/main" val="42168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584960" y="1912121"/>
            <a:ext cx="7023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i="0" u="none" strike="noStrike" dirty="0" smtClean="0">
                <a:solidFill>
                  <a:srgbClr val="000000"/>
                </a:solidFill>
                <a:effectLst/>
              </a:rPr>
              <a:t>6 zasad stworzonych przez organizację </a:t>
            </a:r>
          </a:p>
          <a:p>
            <a:r>
              <a:rPr lang="pl-PL" sz="2800" b="1" i="0" u="none" strike="noStrike" dirty="0" smtClean="0">
                <a:solidFill>
                  <a:srgbClr val="000000"/>
                </a:solidFill>
                <a:effectLst/>
              </a:rPr>
              <a:t>Down </a:t>
            </a:r>
            <a:r>
              <a:rPr lang="pl-PL" sz="2800" b="1" i="0" u="none" strike="noStrike" dirty="0" err="1" smtClean="0">
                <a:solidFill>
                  <a:srgbClr val="000000"/>
                </a:solidFill>
                <a:effectLst/>
              </a:rPr>
              <a:t>Syndrome</a:t>
            </a:r>
            <a:r>
              <a:rPr lang="pl-PL" sz="2800" b="1" i="0" u="none" strike="noStrike" dirty="0" smtClean="0">
                <a:solidFill>
                  <a:srgbClr val="000000"/>
                </a:solidFill>
                <a:effectLst/>
              </a:rPr>
              <a:t> International:</a:t>
            </a:r>
            <a:endParaRPr lang="pl-PL" sz="2800" b="1" dirty="0"/>
          </a:p>
        </p:txBody>
      </p:sp>
      <p:sp>
        <p:nvSpPr>
          <p:cNvPr id="7" name="Prostokąt 6"/>
          <p:cNvSpPr/>
          <p:nvPr/>
        </p:nvSpPr>
        <p:spPr>
          <a:xfrm>
            <a:off x="2434045" y="3087661"/>
            <a:ext cx="65401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3. Osoby z zespołem Downa mogą mieć różne problemy ze zdrowiem – tak samo jak my wszyscy, i tak samo jak my powinni mieć równoprawny dostęp do opieki medycznej.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0955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575</Words>
  <Application>Microsoft Office PowerPoint</Application>
  <PresentationFormat>Panoramiczny</PresentationFormat>
  <Paragraphs>57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YALBs4liG7k 0</vt:lpstr>
      <vt:lpstr>Motyw pakietu Office</vt:lpstr>
      <vt:lpstr>Prezentacja programu PowerPoint</vt:lpstr>
      <vt:lpstr>Dlaczego „Dzień  Kolorowej  Skarpetki?”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hp</cp:lastModifiedBy>
  <cp:revision>8</cp:revision>
  <dcterms:created xsi:type="dcterms:W3CDTF">2023-02-09T10:06:10Z</dcterms:created>
  <dcterms:modified xsi:type="dcterms:W3CDTF">2023-02-09T11:58:40Z</dcterms:modified>
</cp:coreProperties>
</file>